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29ec752a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29ec752a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29ec752a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29ec752a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29ec752a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29ec752a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3b2a74e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3b2a74e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3c61a18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3c61a18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3c61a18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3c61a18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0"/>
            <a:ext cx="4396800" cy="5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20"/>
              <a:t>       Mallika Srinivasan </a:t>
            </a:r>
            <a:endParaRPr sz="2420"/>
          </a:p>
        </p:txBody>
      </p:sp>
      <p:sp>
        <p:nvSpPr>
          <p:cNvPr id="55" name="Google Shape;55;p13"/>
          <p:cNvSpPr txBox="1"/>
          <p:nvPr>
            <p:ph idx="1" type="body"/>
          </p:nvPr>
        </p:nvSpPr>
        <p:spPr>
          <a:xfrm>
            <a:off x="311700" y="1152475"/>
            <a:ext cx="3999900" cy="384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          google images </a:t>
            </a:r>
            <a:endParaRPr/>
          </a:p>
        </p:txBody>
      </p:sp>
      <p:sp>
        <p:nvSpPr>
          <p:cNvPr id="56" name="Google Shape;56;p13"/>
          <p:cNvSpPr txBox="1"/>
          <p:nvPr>
            <p:ph idx="2" type="body"/>
          </p:nvPr>
        </p:nvSpPr>
        <p:spPr>
          <a:xfrm>
            <a:off x="4832400" y="1637725"/>
            <a:ext cx="3999900" cy="293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sz="1500">
                <a:solidFill>
                  <a:schemeClr val="dk1"/>
                </a:solidFill>
                <a:latin typeface="Times New Roman"/>
                <a:ea typeface="Times New Roman"/>
                <a:cs typeface="Times New Roman"/>
                <a:sym typeface="Times New Roman"/>
              </a:rPr>
              <a:t>Jukkalkar Syed Imtiaz</a:t>
            </a:r>
            <a:endParaRPr b="1"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GB" sz="1500">
                <a:solidFill>
                  <a:schemeClr val="dk1"/>
                </a:solidFill>
                <a:latin typeface="Times New Roman"/>
                <a:ea typeface="Times New Roman"/>
                <a:cs typeface="Times New Roman"/>
                <a:sym typeface="Times New Roman"/>
              </a:rPr>
              <a:t>Shri Shivaji Science And Arts College, Chikhli </a:t>
            </a:r>
            <a:endParaRPr b="1" sz="1500">
              <a:solidFill>
                <a:schemeClr val="dk1"/>
              </a:solidFill>
              <a:latin typeface="Times New Roman"/>
              <a:ea typeface="Times New Roman"/>
              <a:cs typeface="Times New Roman"/>
              <a:sym typeface="Times New Roman"/>
            </a:endParaRPr>
          </a:p>
        </p:txBody>
      </p:sp>
      <p:pic>
        <p:nvPicPr>
          <p:cNvPr id="57" name="Google Shape;57;p13"/>
          <p:cNvPicPr preferRelativeResize="0"/>
          <p:nvPr/>
        </p:nvPicPr>
        <p:blipFill>
          <a:blip r:embed="rId3">
            <a:alphaModFix/>
          </a:blip>
          <a:stretch>
            <a:fillRect/>
          </a:stretch>
        </p:blipFill>
        <p:spPr>
          <a:xfrm>
            <a:off x="5193450" y="1875700"/>
            <a:ext cx="1867800" cy="1154100"/>
          </a:xfrm>
          <a:prstGeom prst="rect">
            <a:avLst/>
          </a:prstGeom>
          <a:noFill/>
          <a:ln>
            <a:noFill/>
          </a:ln>
        </p:spPr>
      </p:pic>
      <p:pic>
        <p:nvPicPr>
          <p:cNvPr id="58" name="Google Shape;58;p13"/>
          <p:cNvPicPr preferRelativeResize="0"/>
          <p:nvPr/>
        </p:nvPicPr>
        <p:blipFill>
          <a:blip r:embed="rId4">
            <a:alphaModFix/>
          </a:blip>
          <a:stretch>
            <a:fillRect/>
          </a:stretch>
        </p:blipFill>
        <p:spPr>
          <a:xfrm>
            <a:off x="204725" y="586850"/>
            <a:ext cx="4503751" cy="369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50125"/>
            <a:ext cx="3127500" cy="53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GB" sz="2578"/>
              <a:t>Mallika Srinivasan </a:t>
            </a:r>
            <a:endParaRPr sz="2578"/>
          </a:p>
          <a:p>
            <a:pPr indent="0" lvl="0" marL="0" rtl="0" algn="l">
              <a:spcBef>
                <a:spcPts val="0"/>
              </a:spcBef>
              <a:spcAft>
                <a:spcPts val="0"/>
              </a:spcAft>
              <a:buSzPts val="990"/>
              <a:buNone/>
            </a:pPr>
            <a:r>
              <a:t/>
            </a:r>
            <a:endParaRPr sz="2520"/>
          </a:p>
        </p:txBody>
      </p:sp>
      <p:sp>
        <p:nvSpPr>
          <p:cNvPr id="64" name="Google Shape;64;p14"/>
          <p:cNvSpPr txBox="1"/>
          <p:nvPr>
            <p:ph idx="1" type="body"/>
          </p:nvPr>
        </p:nvSpPr>
        <p:spPr>
          <a:xfrm>
            <a:off x="311700" y="764275"/>
            <a:ext cx="4956300" cy="4189800"/>
          </a:xfrm>
          <a:prstGeom prst="rect">
            <a:avLst/>
          </a:prstGeom>
        </p:spPr>
        <p:txBody>
          <a:bodyPr anchorCtr="0" anchor="t" bIns="91425" lIns="91425" spcFirstLastPara="1" rIns="91425" wrap="square" tIns="91425">
            <a:normAutofit fontScale="77500" lnSpcReduction="20000"/>
          </a:bodyPr>
          <a:lstStyle/>
          <a:p>
            <a:pPr indent="0" lvl="0" marL="0" rtl="0" algn="just">
              <a:spcBef>
                <a:spcPts val="0"/>
              </a:spcBef>
              <a:spcAft>
                <a:spcPts val="0"/>
              </a:spcAft>
              <a:buNone/>
            </a:pPr>
            <a:r>
              <a:rPr lang="en-GB" sz="2618">
                <a:solidFill>
                  <a:schemeClr val="dk1"/>
                </a:solidFill>
                <a:latin typeface="Times New Roman"/>
                <a:ea typeface="Times New Roman"/>
                <a:cs typeface="Times New Roman"/>
                <a:sym typeface="Times New Roman"/>
              </a:rPr>
              <a:t>Mallika Srinivasan is an Indian </a:t>
            </a:r>
            <a:r>
              <a:rPr lang="en-GB" sz="2618">
                <a:solidFill>
                  <a:schemeClr val="dk1"/>
                </a:solidFill>
                <a:latin typeface="Times New Roman"/>
                <a:ea typeface="Times New Roman"/>
                <a:cs typeface="Times New Roman"/>
                <a:sym typeface="Times New Roman"/>
              </a:rPr>
              <a:t>industrialist</a:t>
            </a:r>
            <a:r>
              <a:rPr lang="en-GB" sz="2618">
                <a:solidFill>
                  <a:schemeClr val="dk1"/>
                </a:solidFill>
                <a:latin typeface="Times New Roman"/>
                <a:ea typeface="Times New Roman"/>
                <a:cs typeface="Times New Roman"/>
                <a:sym typeface="Times New Roman"/>
              </a:rPr>
              <a:t> who currently acts as the Chief Executive Officer of Tractors and Farm Equipment (TAFE). </a:t>
            </a:r>
            <a:endParaRPr sz="2618">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2618">
                <a:solidFill>
                  <a:schemeClr val="dk1"/>
                </a:solidFill>
                <a:latin typeface="Times New Roman"/>
                <a:ea typeface="Times New Roman"/>
                <a:cs typeface="Times New Roman"/>
                <a:sym typeface="Times New Roman"/>
              </a:rPr>
              <a:t>She is </a:t>
            </a:r>
            <a:r>
              <a:rPr lang="en-GB" sz="2618">
                <a:solidFill>
                  <a:schemeClr val="dk1"/>
                </a:solidFill>
                <a:latin typeface="Times New Roman"/>
                <a:ea typeface="Times New Roman"/>
                <a:cs typeface="Times New Roman"/>
                <a:sym typeface="Times New Roman"/>
              </a:rPr>
              <a:t>recipient</a:t>
            </a:r>
            <a:r>
              <a:rPr lang="en-GB" sz="2618">
                <a:solidFill>
                  <a:schemeClr val="dk1"/>
                </a:solidFill>
                <a:latin typeface="Times New Roman"/>
                <a:ea typeface="Times New Roman"/>
                <a:cs typeface="Times New Roman"/>
                <a:sym typeface="Times New Roman"/>
              </a:rPr>
              <a:t> of several awards including the First Business Woman Award  from BBC.</a:t>
            </a:r>
            <a:endParaRPr sz="2618">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2618">
                <a:solidFill>
                  <a:schemeClr val="dk1"/>
                </a:solidFill>
                <a:latin typeface="Times New Roman"/>
                <a:ea typeface="Times New Roman"/>
                <a:cs typeface="Times New Roman"/>
                <a:sym typeface="Times New Roman"/>
              </a:rPr>
              <a:t>Business Woman of the Year, by Economic Times</a:t>
            </a:r>
            <a:endParaRPr sz="2618">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2618">
                <a:solidFill>
                  <a:schemeClr val="dk1"/>
                </a:solidFill>
                <a:latin typeface="Times New Roman"/>
                <a:ea typeface="Times New Roman"/>
                <a:cs typeface="Times New Roman"/>
                <a:sym typeface="Times New Roman"/>
              </a:rPr>
              <a:t>Entrepreneur of the Year Award in the field of </a:t>
            </a:r>
            <a:r>
              <a:rPr lang="en-GB" sz="2618">
                <a:solidFill>
                  <a:schemeClr val="dk1"/>
                </a:solidFill>
                <a:latin typeface="Times New Roman"/>
                <a:ea typeface="Times New Roman"/>
                <a:cs typeface="Times New Roman"/>
                <a:sym typeface="Times New Roman"/>
              </a:rPr>
              <a:t>Manufacturing</a:t>
            </a:r>
            <a:r>
              <a:rPr lang="en-GB" sz="2618">
                <a:solidFill>
                  <a:schemeClr val="dk1"/>
                </a:solidFill>
                <a:latin typeface="Times New Roman"/>
                <a:ea typeface="Times New Roman"/>
                <a:cs typeface="Times New Roman"/>
                <a:sym typeface="Times New Roman"/>
              </a:rPr>
              <a:t> by Ernst &amp; Young</a:t>
            </a:r>
            <a:endParaRPr sz="2618">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2618">
                <a:solidFill>
                  <a:schemeClr val="dk1"/>
                </a:solidFill>
                <a:latin typeface="Times New Roman"/>
                <a:ea typeface="Times New Roman"/>
                <a:cs typeface="Times New Roman"/>
                <a:sym typeface="Times New Roman"/>
              </a:rPr>
              <a:t>Tractor Queen by the Members of the Media. </a:t>
            </a:r>
            <a:endParaRPr sz="2618">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GB" sz="2618">
                <a:solidFill>
                  <a:schemeClr val="dk1"/>
                </a:solidFill>
                <a:latin typeface="Times New Roman"/>
                <a:ea typeface="Times New Roman"/>
                <a:cs typeface="Times New Roman"/>
                <a:sym typeface="Times New Roman"/>
              </a:rPr>
              <a:t>The media ranked her as one of India’s most powerful women. </a:t>
            </a:r>
            <a:endParaRPr sz="2618">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rPr lang="en-GB"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p:txBody>
      </p:sp>
      <p:sp>
        <p:nvSpPr>
          <p:cNvPr id="65" name="Google Shape;65;p14"/>
          <p:cNvSpPr txBox="1"/>
          <p:nvPr>
            <p:ph idx="2" type="body"/>
          </p:nvPr>
        </p:nvSpPr>
        <p:spPr>
          <a:xfrm>
            <a:off x="6057675" y="150125"/>
            <a:ext cx="2704200" cy="43263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rPr lang="en-GB" sz="5000"/>
              <a:t>google images</a:t>
            </a:r>
            <a:endParaRPr sz="5000"/>
          </a:p>
          <a:p>
            <a:pPr indent="0" lvl="0" marL="0" rtl="0" algn="l">
              <a:spcBef>
                <a:spcPts val="1200"/>
              </a:spcBef>
              <a:spcAft>
                <a:spcPts val="0"/>
              </a:spcAft>
              <a:buNone/>
            </a:pPr>
            <a:r>
              <a:t/>
            </a:r>
            <a:endParaRPr sz="5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6" name="Google Shape;66;p14"/>
          <p:cNvPicPr preferRelativeResize="0"/>
          <p:nvPr/>
        </p:nvPicPr>
        <p:blipFill>
          <a:blip r:embed="rId3">
            <a:alphaModFix/>
          </a:blip>
          <a:stretch>
            <a:fillRect/>
          </a:stretch>
        </p:blipFill>
        <p:spPr>
          <a:xfrm>
            <a:off x="5950425" y="354850"/>
            <a:ext cx="2704200" cy="316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150125"/>
            <a:ext cx="6607800" cy="423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Family and Educational Background </a:t>
            </a:r>
            <a:endParaRPr b="1"/>
          </a:p>
        </p:txBody>
      </p:sp>
      <p:sp>
        <p:nvSpPr>
          <p:cNvPr id="72" name="Google Shape;72;p15"/>
          <p:cNvSpPr txBox="1"/>
          <p:nvPr>
            <p:ph idx="1" type="body"/>
          </p:nvPr>
        </p:nvSpPr>
        <p:spPr>
          <a:xfrm>
            <a:off x="68250" y="736975"/>
            <a:ext cx="8925600" cy="44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1"/>
                </a:solidFill>
                <a:highlight>
                  <a:srgbClr val="F4CCCC"/>
                </a:highlight>
              </a:rPr>
              <a:t>Born on 1959, she grew up listening to her father discussing business at dinner table.</a:t>
            </a:r>
            <a:endParaRPr b="1" sz="1300">
              <a:solidFill>
                <a:schemeClr val="dk1"/>
              </a:solidFill>
              <a:highlight>
                <a:srgbClr val="F4CCCC"/>
              </a:highlight>
            </a:endParaRPr>
          </a:p>
          <a:p>
            <a:pPr indent="0" lvl="0" marL="0" rtl="0" algn="l">
              <a:spcBef>
                <a:spcPts val="1200"/>
              </a:spcBef>
              <a:spcAft>
                <a:spcPts val="0"/>
              </a:spcAft>
              <a:buNone/>
            </a:pPr>
            <a:r>
              <a:rPr b="1" lang="en-GB" sz="1300">
                <a:solidFill>
                  <a:schemeClr val="dk1"/>
                </a:solidFill>
                <a:highlight>
                  <a:srgbClr val="F4CCCC"/>
                </a:highlight>
              </a:rPr>
              <a:t>The attitude of her father taught a </a:t>
            </a:r>
            <a:r>
              <a:rPr b="1" lang="en-GB" sz="1300">
                <a:solidFill>
                  <a:schemeClr val="dk1"/>
                </a:solidFill>
                <a:highlight>
                  <a:srgbClr val="F4CCCC"/>
                </a:highlight>
              </a:rPr>
              <a:t>lot, shaping her into an industrialist. </a:t>
            </a:r>
            <a:endParaRPr b="1" sz="1300">
              <a:solidFill>
                <a:schemeClr val="dk1"/>
              </a:solidFill>
              <a:highlight>
                <a:srgbClr val="F4CCCC"/>
              </a:highlight>
            </a:endParaRPr>
          </a:p>
          <a:p>
            <a:pPr indent="0" lvl="0" marL="0" rtl="0" algn="l">
              <a:spcBef>
                <a:spcPts val="1200"/>
              </a:spcBef>
              <a:spcAft>
                <a:spcPts val="0"/>
              </a:spcAft>
              <a:buNone/>
            </a:pPr>
            <a:r>
              <a:rPr b="1" lang="en-GB" sz="1300">
                <a:solidFill>
                  <a:schemeClr val="dk1"/>
                </a:solidFill>
                <a:highlight>
                  <a:srgbClr val="F4CCCC"/>
                </a:highlight>
              </a:rPr>
              <a:t>In school she did well, showing keen interest in business and economic principles. </a:t>
            </a:r>
            <a:endParaRPr b="1" sz="1300">
              <a:solidFill>
                <a:schemeClr val="dk1"/>
              </a:solidFill>
              <a:highlight>
                <a:srgbClr val="F4CCCC"/>
              </a:highlight>
            </a:endParaRPr>
          </a:p>
          <a:p>
            <a:pPr indent="0" lvl="0" marL="0" rtl="0" algn="l">
              <a:spcBef>
                <a:spcPts val="1200"/>
              </a:spcBef>
              <a:spcAft>
                <a:spcPts val="0"/>
              </a:spcAft>
              <a:buNone/>
            </a:pPr>
            <a:r>
              <a:rPr b="1" lang="en-GB" sz="1300">
                <a:solidFill>
                  <a:schemeClr val="dk1"/>
                </a:solidFill>
                <a:highlight>
                  <a:srgbClr val="F4CCCC"/>
                </a:highlight>
              </a:rPr>
              <a:t>Her father suggested her to study literature but she opposed the idea.</a:t>
            </a:r>
            <a:endParaRPr b="1" sz="1300">
              <a:solidFill>
                <a:schemeClr val="dk1"/>
              </a:solidFill>
              <a:highlight>
                <a:srgbClr val="F4CCCC"/>
              </a:highlight>
            </a:endParaRPr>
          </a:p>
          <a:p>
            <a:pPr indent="0" lvl="0" marL="0" rtl="0" algn="l">
              <a:spcBef>
                <a:spcPts val="1200"/>
              </a:spcBef>
              <a:spcAft>
                <a:spcPts val="0"/>
              </a:spcAft>
              <a:buNone/>
            </a:pPr>
            <a:r>
              <a:rPr b="1" lang="en-GB" sz="1300">
                <a:solidFill>
                  <a:schemeClr val="dk1"/>
                </a:solidFill>
                <a:highlight>
                  <a:srgbClr val="F4CCCC"/>
                </a:highlight>
              </a:rPr>
              <a:t>She pursued an  M. A. </a:t>
            </a:r>
            <a:r>
              <a:rPr b="1" i="1" lang="en-GB" sz="1300">
                <a:solidFill>
                  <a:schemeClr val="dk1"/>
                </a:solidFill>
                <a:highlight>
                  <a:srgbClr val="F4CCCC"/>
                </a:highlight>
              </a:rPr>
              <a:t>Econometrics</a:t>
            </a:r>
            <a:r>
              <a:rPr b="1" lang="en-GB" sz="1300">
                <a:solidFill>
                  <a:schemeClr val="dk1"/>
                </a:solidFill>
                <a:highlight>
                  <a:srgbClr val="F4CCCC"/>
                </a:highlight>
              </a:rPr>
              <a:t> from Madras University. </a:t>
            </a:r>
            <a:endParaRPr b="1" sz="1300">
              <a:solidFill>
                <a:schemeClr val="dk1"/>
              </a:solidFill>
              <a:highlight>
                <a:srgbClr val="F4CCCC"/>
              </a:highlight>
            </a:endParaRPr>
          </a:p>
          <a:p>
            <a:pPr indent="0" lvl="0" marL="0" rtl="0" algn="l">
              <a:spcBef>
                <a:spcPts val="1200"/>
              </a:spcBef>
              <a:spcAft>
                <a:spcPts val="0"/>
              </a:spcAft>
              <a:buNone/>
            </a:pPr>
            <a:r>
              <a:rPr b="1" lang="en-GB" sz="1200">
                <a:solidFill>
                  <a:schemeClr val="dk1"/>
                </a:solidFill>
                <a:highlight>
                  <a:srgbClr val="F4CCCC"/>
                </a:highlight>
              </a:rPr>
              <a:t>During that period she got married to Venu Srinivasan, chairman of the motorcycle manufacturer TVS Motor Company. </a:t>
            </a:r>
            <a:endParaRPr b="1" sz="1200">
              <a:solidFill>
                <a:schemeClr val="dk1"/>
              </a:solidFill>
              <a:highlight>
                <a:srgbClr val="F4CCCC"/>
              </a:highlight>
            </a:endParaRPr>
          </a:p>
          <a:p>
            <a:pPr indent="0" lvl="0" marL="0" rtl="0" algn="l">
              <a:spcBef>
                <a:spcPts val="1200"/>
              </a:spcBef>
              <a:spcAft>
                <a:spcPts val="0"/>
              </a:spcAft>
              <a:buNone/>
            </a:pPr>
            <a:r>
              <a:rPr b="1" lang="en-GB" sz="1300">
                <a:solidFill>
                  <a:schemeClr val="dk1"/>
                </a:solidFill>
                <a:highlight>
                  <a:srgbClr val="F4CCCC"/>
                </a:highlight>
              </a:rPr>
              <a:t>However, Mallika was not content, she decided to study abroad. </a:t>
            </a:r>
            <a:endParaRPr b="1" sz="1300">
              <a:solidFill>
                <a:schemeClr val="dk1"/>
              </a:solidFill>
              <a:highlight>
                <a:srgbClr val="F4CCCC"/>
              </a:highlight>
            </a:endParaRPr>
          </a:p>
          <a:p>
            <a:pPr indent="0" lvl="0" marL="0" rtl="0" algn="l">
              <a:spcBef>
                <a:spcPts val="1200"/>
              </a:spcBef>
              <a:spcAft>
                <a:spcPts val="0"/>
              </a:spcAft>
              <a:buClr>
                <a:schemeClr val="dk1"/>
              </a:buClr>
              <a:buSzPts val="1100"/>
              <a:buFont typeface="Arial"/>
              <a:buNone/>
            </a:pPr>
            <a:r>
              <a:rPr b="1" lang="en-GB" sz="1300">
                <a:solidFill>
                  <a:schemeClr val="dk1"/>
                </a:solidFill>
                <a:highlight>
                  <a:srgbClr val="F4CCCC"/>
                </a:highlight>
              </a:rPr>
              <a:t>Mallika decided to do her MBA at Wharton School, in the University of Pennsylvania. It was a significant decision, considering she had an infant daughter to take care of. </a:t>
            </a:r>
            <a:endParaRPr b="1" sz="1300">
              <a:solidFill>
                <a:schemeClr val="dk1"/>
              </a:solidFill>
              <a:highlight>
                <a:srgbClr val="F4CCCC"/>
              </a:highlight>
            </a:endParaRPr>
          </a:p>
          <a:p>
            <a:pPr indent="0" lvl="0" marL="0" rtl="0" algn="l">
              <a:spcBef>
                <a:spcPts val="1200"/>
              </a:spcBef>
              <a:spcAft>
                <a:spcPts val="0"/>
              </a:spcAft>
              <a:buClr>
                <a:schemeClr val="dk1"/>
              </a:buClr>
              <a:buSzPts val="1100"/>
              <a:buFont typeface="Arial"/>
              <a:buNone/>
            </a:pPr>
            <a:r>
              <a:rPr b="1" lang="en-GB" sz="1300">
                <a:solidFill>
                  <a:schemeClr val="dk1"/>
                </a:solidFill>
                <a:highlight>
                  <a:srgbClr val="F4CCCC"/>
                </a:highlight>
              </a:rPr>
              <a:t>Her mother supported her decision and accompanied her to America, so that she could take care of her grand daughter. </a:t>
            </a:r>
            <a:endParaRPr b="1" sz="1300">
              <a:solidFill>
                <a:schemeClr val="dk1"/>
              </a:solidFill>
              <a:highlight>
                <a:srgbClr val="F4CCCC"/>
              </a:highlight>
            </a:endParaRPr>
          </a:p>
          <a:p>
            <a:pPr indent="0" lvl="0" marL="0" rtl="0" algn="l">
              <a:spcBef>
                <a:spcPts val="1200"/>
              </a:spcBef>
              <a:spcAft>
                <a:spcPts val="0"/>
              </a:spcAft>
              <a:buClr>
                <a:schemeClr val="dk1"/>
              </a:buClr>
              <a:buSzPts val="1100"/>
              <a:buFont typeface="Arial"/>
              <a:buNone/>
            </a:pPr>
            <a:r>
              <a:rPr b="1" lang="en-GB" sz="1300">
                <a:solidFill>
                  <a:schemeClr val="dk1"/>
                </a:solidFill>
                <a:highlight>
                  <a:srgbClr val="F4CCCC"/>
                </a:highlight>
              </a:rPr>
              <a:t>With her mother’s help, she could complete her MBA. </a:t>
            </a:r>
            <a:endParaRPr b="1" sz="1300">
              <a:solidFill>
                <a:schemeClr val="dk1"/>
              </a:solidFill>
              <a:highlight>
                <a:srgbClr val="F4CCCC"/>
              </a:highlight>
            </a:endParaRPr>
          </a:p>
          <a:p>
            <a:pPr indent="0" lvl="0" marL="0" rtl="0" algn="l">
              <a:spcBef>
                <a:spcPts val="1200"/>
              </a:spcBef>
              <a:spcAft>
                <a:spcPts val="0"/>
              </a:spcAft>
              <a:buNone/>
            </a:pPr>
            <a:r>
              <a:t/>
            </a:r>
            <a:endParaRPr b="1" sz="1500">
              <a:solidFill>
                <a:schemeClr val="dk1"/>
              </a:solidFill>
              <a:highlight>
                <a:srgbClr val="F4CCCC"/>
              </a:highlight>
            </a:endParaRPr>
          </a:p>
          <a:p>
            <a:pPr indent="0" lvl="0" marL="0" rtl="0" algn="l">
              <a:spcBef>
                <a:spcPts val="1200"/>
              </a:spcBef>
              <a:spcAft>
                <a:spcPts val="1200"/>
              </a:spcAft>
              <a:buNone/>
            </a:pPr>
            <a:r>
              <a:t/>
            </a:r>
            <a:endParaRPr/>
          </a:p>
        </p:txBody>
      </p:sp>
      <p:sp>
        <p:nvSpPr>
          <p:cNvPr id="73" name="Google Shape;73;p15"/>
          <p:cNvSpPr txBox="1"/>
          <p:nvPr>
            <p:ph idx="2" type="body"/>
          </p:nvPr>
        </p:nvSpPr>
        <p:spPr>
          <a:xfrm>
            <a:off x="6919500" y="150125"/>
            <a:ext cx="2074500" cy="190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b="1" i="1" lang="en-GB" sz="1300">
                <a:solidFill>
                  <a:schemeClr val="dk1"/>
                </a:solidFill>
                <a:highlight>
                  <a:schemeClr val="lt1"/>
                </a:highlight>
              </a:rPr>
              <a:t>Econometrics: </a:t>
            </a:r>
            <a:r>
              <a:rPr b="1" lang="en-GB" sz="1200">
                <a:solidFill>
                  <a:srgbClr val="202124"/>
                </a:solidFill>
                <a:highlight>
                  <a:srgbClr val="FFFFFF"/>
                </a:highlight>
              </a:rPr>
              <a:t>Econometrics is the use of statistical methods using quantitative data to develop theories or test existing hypotheses in economics or finance.</a:t>
            </a:r>
            <a:endParaRPr b="1">
              <a:solidFill>
                <a:schemeClr val="dk1"/>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95525"/>
            <a:ext cx="8520600" cy="4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920"/>
              <a:t>Her studies in Wharton did not impress her father or his employees. </a:t>
            </a:r>
            <a:endParaRPr sz="1920"/>
          </a:p>
        </p:txBody>
      </p:sp>
      <p:sp>
        <p:nvSpPr>
          <p:cNvPr id="79" name="Google Shape;79;p16"/>
          <p:cNvSpPr txBox="1"/>
          <p:nvPr>
            <p:ph idx="1" type="body"/>
          </p:nvPr>
        </p:nvSpPr>
        <p:spPr>
          <a:xfrm>
            <a:off x="311700" y="696025"/>
            <a:ext cx="4314900" cy="3873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 </a:t>
            </a:r>
            <a:endParaRPr/>
          </a:p>
        </p:txBody>
      </p:sp>
      <p:sp>
        <p:nvSpPr>
          <p:cNvPr id="80" name="Google Shape;80;p16"/>
          <p:cNvSpPr txBox="1"/>
          <p:nvPr>
            <p:ph idx="2" type="body"/>
          </p:nvPr>
        </p:nvSpPr>
        <p:spPr>
          <a:xfrm>
            <a:off x="218375" y="695875"/>
            <a:ext cx="8613900" cy="427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700">
                <a:solidFill>
                  <a:schemeClr val="dk1"/>
                </a:solidFill>
                <a:highlight>
                  <a:srgbClr val="D9EAD3"/>
                </a:highlight>
                <a:latin typeface="Times New Roman"/>
                <a:ea typeface="Times New Roman"/>
                <a:cs typeface="Times New Roman"/>
                <a:sym typeface="Times New Roman"/>
              </a:rPr>
              <a:t>Her father said, “Listen young lady, you might be a Wharton </a:t>
            </a:r>
            <a:r>
              <a:rPr b="1" lang="en-GB" sz="1700">
                <a:solidFill>
                  <a:schemeClr val="dk1"/>
                </a:solidFill>
                <a:highlight>
                  <a:srgbClr val="D9EAD3"/>
                </a:highlight>
                <a:latin typeface="Times New Roman"/>
                <a:ea typeface="Times New Roman"/>
                <a:cs typeface="Times New Roman"/>
                <a:sym typeface="Times New Roman"/>
              </a:rPr>
              <a:t>graduate, but I don’t need one to run my business.” </a:t>
            </a:r>
            <a:endParaRPr b="1" sz="1700">
              <a:solidFill>
                <a:schemeClr val="dk1"/>
              </a:solidFill>
              <a:highlight>
                <a:srgbClr val="D9EAD3"/>
              </a:highlight>
              <a:latin typeface="Times New Roman"/>
              <a:ea typeface="Times New Roman"/>
              <a:cs typeface="Times New Roman"/>
              <a:sym typeface="Times New Roman"/>
            </a:endParaRPr>
          </a:p>
          <a:p>
            <a:pPr indent="0" lvl="0" marL="0" rtl="0" algn="l">
              <a:spcBef>
                <a:spcPts val="1200"/>
              </a:spcBef>
              <a:spcAft>
                <a:spcPts val="0"/>
              </a:spcAft>
              <a:buNone/>
            </a:pPr>
            <a:r>
              <a:rPr b="1" lang="en-GB" sz="1700">
                <a:solidFill>
                  <a:schemeClr val="dk1"/>
                </a:solidFill>
                <a:highlight>
                  <a:srgbClr val="D9EAD3"/>
                </a:highlight>
                <a:latin typeface="Times New Roman"/>
                <a:ea typeface="Times New Roman"/>
                <a:cs typeface="Times New Roman"/>
                <a:sym typeface="Times New Roman"/>
              </a:rPr>
              <a:t>In the year 1986, she joined her family business, TAFE, one of her father’s high profile companies. </a:t>
            </a:r>
            <a:endParaRPr b="1" sz="1700">
              <a:solidFill>
                <a:schemeClr val="dk1"/>
              </a:solidFill>
              <a:highlight>
                <a:srgbClr val="D9EAD3"/>
              </a:highlight>
              <a:latin typeface="Times New Roman"/>
              <a:ea typeface="Times New Roman"/>
              <a:cs typeface="Times New Roman"/>
              <a:sym typeface="Times New Roman"/>
            </a:endParaRPr>
          </a:p>
          <a:p>
            <a:pPr indent="0" lvl="0" marL="0" rtl="0" algn="l">
              <a:spcBef>
                <a:spcPts val="1200"/>
              </a:spcBef>
              <a:spcAft>
                <a:spcPts val="0"/>
              </a:spcAft>
              <a:buNone/>
            </a:pPr>
            <a:r>
              <a:rPr b="1" lang="en-GB" sz="1700">
                <a:solidFill>
                  <a:schemeClr val="dk1"/>
                </a:solidFill>
                <a:highlight>
                  <a:srgbClr val="D9EAD3"/>
                </a:highlight>
                <a:latin typeface="Times New Roman"/>
                <a:ea typeface="Times New Roman"/>
                <a:cs typeface="Times New Roman"/>
                <a:sym typeface="Times New Roman"/>
              </a:rPr>
              <a:t>Her father made it clear that she has to earn her keep. </a:t>
            </a:r>
            <a:endParaRPr b="1" sz="1700">
              <a:solidFill>
                <a:schemeClr val="dk1"/>
              </a:solidFill>
              <a:highlight>
                <a:srgbClr val="D9EAD3"/>
              </a:highlight>
              <a:latin typeface="Times New Roman"/>
              <a:ea typeface="Times New Roman"/>
              <a:cs typeface="Times New Roman"/>
              <a:sym typeface="Times New Roman"/>
            </a:endParaRPr>
          </a:p>
          <a:p>
            <a:pPr indent="0" lvl="0" marL="0" rtl="0" algn="l">
              <a:spcBef>
                <a:spcPts val="1200"/>
              </a:spcBef>
              <a:spcAft>
                <a:spcPts val="0"/>
              </a:spcAft>
              <a:buNone/>
            </a:pPr>
            <a:r>
              <a:rPr b="1" lang="en-GB" sz="1700">
                <a:solidFill>
                  <a:schemeClr val="dk1"/>
                </a:solidFill>
                <a:highlight>
                  <a:srgbClr val="D9EAD3"/>
                </a:highlight>
                <a:latin typeface="Times New Roman"/>
                <a:ea typeface="Times New Roman"/>
                <a:cs typeface="Times New Roman"/>
                <a:sym typeface="Times New Roman"/>
              </a:rPr>
              <a:t>She had anticipated a grand acknowledgement of her joining company, but was disappointed as she discovered that her father had set her office at the end of a corridor without proper ventilation.</a:t>
            </a:r>
            <a:endParaRPr b="1" sz="1700">
              <a:solidFill>
                <a:schemeClr val="dk1"/>
              </a:solidFill>
              <a:highlight>
                <a:srgbClr val="D9EAD3"/>
              </a:highlight>
              <a:latin typeface="Times New Roman"/>
              <a:ea typeface="Times New Roman"/>
              <a:cs typeface="Times New Roman"/>
              <a:sym typeface="Times New Roman"/>
            </a:endParaRPr>
          </a:p>
          <a:p>
            <a:pPr indent="0" lvl="0" marL="0" rtl="0" algn="l">
              <a:spcBef>
                <a:spcPts val="1200"/>
              </a:spcBef>
              <a:spcAft>
                <a:spcPts val="1200"/>
              </a:spcAft>
              <a:buNone/>
            </a:pPr>
            <a:r>
              <a:rPr b="1" lang="en-GB" sz="1700">
                <a:solidFill>
                  <a:schemeClr val="dk1"/>
                </a:solidFill>
                <a:highlight>
                  <a:srgbClr val="D9EAD3"/>
                </a:highlight>
                <a:latin typeface="Times New Roman"/>
                <a:ea typeface="Times New Roman"/>
                <a:cs typeface="Times New Roman"/>
                <a:sym typeface="Times New Roman"/>
              </a:rPr>
              <a:t>Her father explained that he had managed the company and seen it expand since his father founded the company, and he had done all this without a degree. Her studies in Wharton did not impress him or his employees, and he did not fail to remind her of this fact.   </a:t>
            </a:r>
            <a:r>
              <a:rPr b="1" lang="en-GB" sz="1700">
                <a:solidFill>
                  <a:schemeClr val="dk1"/>
                </a:solidFill>
                <a:latin typeface="Times New Roman"/>
                <a:ea typeface="Times New Roman"/>
                <a:cs typeface="Times New Roman"/>
                <a:sym typeface="Times New Roman"/>
              </a:rPr>
              <a:t> </a:t>
            </a:r>
            <a:endParaRPr b="1" sz="17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67350"/>
            <a:ext cx="4073100" cy="3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820"/>
              <a:t>Disillusioned but not disheartened </a:t>
            </a:r>
            <a:endParaRPr b="1" sz="1820"/>
          </a:p>
        </p:txBody>
      </p:sp>
      <p:sp>
        <p:nvSpPr>
          <p:cNvPr id="86" name="Google Shape;86;p17"/>
          <p:cNvSpPr txBox="1"/>
          <p:nvPr>
            <p:ph idx="1" type="body"/>
          </p:nvPr>
        </p:nvSpPr>
        <p:spPr>
          <a:xfrm>
            <a:off x="311700" y="691750"/>
            <a:ext cx="3999900" cy="423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highlight>
                  <a:srgbClr val="FFE599"/>
                </a:highlight>
              </a:rPr>
              <a:t>Disillusioned but not disheartened, Mallika continued to work in her family business. </a:t>
            </a:r>
            <a:endParaRPr b="1">
              <a:solidFill>
                <a:schemeClr val="dk1"/>
              </a:solidFill>
              <a:highlight>
                <a:srgbClr val="FFE599"/>
              </a:highlight>
            </a:endParaRPr>
          </a:p>
          <a:p>
            <a:pPr indent="0" lvl="0" marL="0" rtl="0" algn="l">
              <a:spcBef>
                <a:spcPts val="1200"/>
              </a:spcBef>
              <a:spcAft>
                <a:spcPts val="0"/>
              </a:spcAft>
              <a:buNone/>
            </a:pPr>
            <a:r>
              <a:rPr b="1" lang="en-GB">
                <a:solidFill>
                  <a:schemeClr val="dk1"/>
                </a:solidFill>
                <a:highlight>
                  <a:srgbClr val="FFE599"/>
                </a:highlight>
              </a:rPr>
              <a:t>She learned lessons from more senior and experienced colleagues, and she picked up several tricks of the trade. </a:t>
            </a:r>
            <a:endParaRPr b="1">
              <a:solidFill>
                <a:schemeClr val="dk1"/>
              </a:solidFill>
              <a:highlight>
                <a:srgbClr val="FFE599"/>
              </a:highlight>
            </a:endParaRPr>
          </a:p>
          <a:p>
            <a:pPr indent="0" lvl="0" marL="0" rtl="0" algn="l">
              <a:spcBef>
                <a:spcPts val="1200"/>
              </a:spcBef>
              <a:spcAft>
                <a:spcPts val="0"/>
              </a:spcAft>
              <a:buNone/>
            </a:pPr>
            <a:r>
              <a:rPr b="1" lang="en-GB">
                <a:solidFill>
                  <a:schemeClr val="dk1"/>
                </a:solidFill>
                <a:highlight>
                  <a:srgbClr val="FFE599"/>
                </a:highlight>
              </a:rPr>
              <a:t>The colleagues did not pussyfoot around her because they had known since she was a little girl.</a:t>
            </a:r>
            <a:endParaRPr b="1">
              <a:solidFill>
                <a:schemeClr val="dk1"/>
              </a:solidFill>
              <a:highlight>
                <a:srgbClr val="FFE599"/>
              </a:highlight>
            </a:endParaRPr>
          </a:p>
          <a:p>
            <a:pPr indent="0" lvl="0" marL="0" rtl="0" algn="l">
              <a:spcBef>
                <a:spcPts val="1200"/>
              </a:spcBef>
              <a:spcAft>
                <a:spcPts val="0"/>
              </a:spcAft>
              <a:buNone/>
            </a:pPr>
            <a:r>
              <a:rPr b="1" lang="en-GB">
                <a:solidFill>
                  <a:schemeClr val="dk1"/>
                </a:solidFill>
                <a:highlight>
                  <a:srgbClr val="FFE599"/>
                </a:highlight>
              </a:rPr>
              <a:t>All the employees treated her with sincerity and sympathy, allowed her to recognize mistakes she was making, and to appreciate the position she was making. </a:t>
            </a:r>
            <a:endParaRPr b="1">
              <a:solidFill>
                <a:schemeClr val="dk1"/>
              </a:solidFill>
              <a:highlight>
                <a:srgbClr val="FFE599"/>
              </a:highlight>
            </a:endParaRPr>
          </a:p>
          <a:p>
            <a:pPr indent="0" lvl="0" marL="0" rtl="0" algn="l">
              <a:spcBef>
                <a:spcPts val="1200"/>
              </a:spcBef>
              <a:spcAft>
                <a:spcPts val="1200"/>
              </a:spcAft>
              <a:buNone/>
            </a:pPr>
            <a:r>
              <a:rPr b="1" lang="en-GB">
                <a:solidFill>
                  <a:schemeClr val="dk1"/>
                </a:solidFill>
                <a:highlight>
                  <a:srgbClr val="FFE599"/>
                </a:highlight>
              </a:rPr>
              <a:t>She began to put her knowledge to good use as the company began to grow. </a:t>
            </a:r>
            <a:endParaRPr b="1">
              <a:solidFill>
                <a:schemeClr val="dk1"/>
              </a:solidFill>
              <a:highlight>
                <a:srgbClr val="FFE599"/>
              </a:highlight>
            </a:endParaRPr>
          </a:p>
        </p:txBody>
      </p:sp>
      <p:sp>
        <p:nvSpPr>
          <p:cNvPr id="87" name="Google Shape;87;p17"/>
          <p:cNvSpPr txBox="1"/>
          <p:nvPr>
            <p:ph idx="2" type="body"/>
          </p:nvPr>
        </p:nvSpPr>
        <p:spPr>
          <a:xfrm>
            <a:off x="4311600" y="329275"/>
            <a:ext cx="4520700" cy="4602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a:solidFill>
                  <a:schemeClr val="dk1"/>
                </a:solidFill>
                <a:highlight>
                  <a:srgbClr val="FFF2CC"/>
                </a:highlight>
              </a:rPr>
              <a:t>She had used the strong words of her father as </a:t>
            </a:r>
            <a:r>
              <a:rPr b="1" lang="en-GB">
                <a:solidFill>
                  <a:schemeClr val="dk1"/>
                </a:solidFill>
                <a:highlight>
                  <a:srgbClr val="FFF2CC"/>
                </a:highlight>
              </a:rPr>
              <a:t>inspiration</a:t>
            </a:r>
            <a:r>
              <a:rPr b="1" lang="en-GB">
                <a:solidFill>
                  <a:schemeClr val="dk1"/>
                </a:solidFill>
                <a:highlight>
                  <a:srgbClr val="FFF2CC"/>
                </a:highlight>
              </a:rPr>
              <a:t>.</a:t>
            </a:r>
            <a:endParaRPr b="1">
              <a:solidFill>
                <a:schemeClr val="dk1"/>
              </a:solidFill>
              <a:highlight>
                <a:srgbClr val="FFF2CC"/>
              </a:highlight>
            </a:endParaRPr>
          </a:p>
          <a:p>
            <a:pPr indent="0" lvl="0" marL="0" rtl="0" algn="l">
              <a:spcBef>
                <a:spcPts val="1200"/>
              </a:spcBef>
              <a:spcAft>
                <a:spcPts val="0"/>
              </a:spcAft>
              <a:buNone/>
            </a:pPr>
            <a:r>
              <a:rPr b="1" lang="en-GB">
                <a:solidFill>
                  <a:schemeClr val="dk1"/>
                </a:solidFill>
                <a:highlight>
                  <a:srgbClr val="FFF2CC"/>
                </a:highlight>
              </a:rPr>
              <a:t>She began to use her knowledge to good use and as the company began to grow, she settled on a million dollar target. </a:t>
            </a:r>
            <a:endParaRPr b="1">
              <a:solidFill>
                <a:schemeClr val="dk1"/>
              </a:solidFill>
              <a:highlight>
                <a:srgbClr val="FFF2CC"/>
              </a:highlight>
            </a:endParaRPr>
          </a:p>
          <a:p>
            <a:pPr indent="0" lvl="0" marL="0" rtl="0" algn="l">
              <a:spcBef>
                <a:spcPts val="1200"/>
              </a:spcBef>
              <a:spcAft>
                <a:spcPts val="0"/>
              </a:spcAft>
              <a:buNone/>
            </a:pPr>
            <a:r>
              <a:rPr b="1" lang="en-GB">
                <a:solidFill>
                  <a:schemeClr val="dk1"/>
                </a:solidFill>
                <a:highlight>
                  <a:srgbClr val="FFF2CC"/>
                </a:highlight>
              </a:rPr>
              <a:t>As time passed her responsibilities increased and her father showed more and more trust in her abilities.</a:t>
            </a:r>
            <a:endParaRPr b="1">
              <a:solidFill>
                <a:schemeClr val="dk1"/>
              </a:solidFill>
              <a:highlight>
                <a:srgbClr val="FFF2CC"/>
              </a:highlight>
            </a:endParaRPr>
          </a:p>
          <a:p>
            <a:pPr indent="0" lvl="0" marL="0" rtl="0" algn="l">
              <a:spcBef>
                <a:spcPts val="1200"/>
              </a:spcBef>
              <a:spcAft>
                <a:spcPts val="0"/>
              </a:spcAft>
              <a:buNone/>
            </a:pPr>
            <a:r>
              <a:rPr b="1" lang="en-GB">
                <a:solidFill>
                  <a:schemeClr val="dk1"/>
                </a:solidFill>
                <a:highlight>
                  <a:srgbClr val="FFF2CC"/>
                </a:highlight>
              </a:rPr>
              <a:t>She began to make TAFE, number one company, the first choice of farmers.</a:t>
            </a:r>
            <a:endParaRPr b="1">
              <a:solidFill>
                <a:schemeClr val="dk1"/>
              </a:solidFill>
              <a:highlight>
                <a:srgbClr val="FFF2CC"/>
              </a:highlight>
            </a:endParaRPr>
          </a:p>
          <a:p>
            <a:pPr indent="0" lvl="0" marL="0" rtl="0" algn="l">
              <a:spcBef>
                <a:spcPts val="1200"/>
              </a:spcBef>
              <a:spcAft>
                <a:spcPts val="0"/>
              </a:spcAft>
              <a:buNone/>
            </a:pPr>
            <a:r>
              <a:rPr b="1" lang="en-GB">
                <a:solidFill>
                  <a:schemeClr val="dk1"/>
                </a:solidFill>
                <a:highlight>
                  <a:srgbClr val="FFF2CC"/>
                </a:highlight>
              </a:rPr>
              <a:t>In 1960, the company was founded, at that time the quota of the company was 7000 tractors a year, and in 2012 the company was able to make 7000 </a:t>
            </a:r>
            <a:r>
              <a:rPr b="1" lang="en-GB">
                <a:solidFill>
                  <a:schemeClr val="dk1"/>
                </a:solidFill>
                <a:highlight>
                  <a:srgbClr val="FFF2CC"/>
                </a:highlight>
              </a:rPr>
              <a:t>tractors</a:t>
            </a:r>
            <a:r>
              <a:rPr b="1" lang="en-GB">
                <a:solidFill>
                  <a:schemeClr val="dk1"/>
                </a:solidFill>
                <a:highlight>
                  <a:srgbClr val="FFF2CC"/>
                </a:highlight>
              </a:rPr>
              <a:t> in fifteen days. The turnover in 1985, when Mallika joined was Rs, 86 crores, by 2010 the turnover increased to 5800 crores. This was due to the efficiency of Mallika Srinivasan.  </a:t>
            </a:r>
            <a:endParaRPr b="1">
              <a:solidFill>
                <a:schemeClr val="dk1"/>
              </a:solidFill>
              <a:highlight>
                <a:srgbClr val="FFF2CC"/>
              </a:highlight>
            </a:endParaRPr>
          </a:p>
          <a:p>
            <a:pPr indent="0" lvl="0" marL="0" rtl="0" algn="l">
              <a:spcBef>
                <a:spcPts val="1200"/>
              </a:spcBef>
              <a:spcAft>
                <a:spcPts val="1200"/>
              </a:spcAft>
              <a:buNone/>
            </a:pPr>
            <a:r>
              <a:t/>
            </a:r>
            <a:endParaRPr>
              <a:solidFill>
                <a:schemeClr val="dk1"/>
              </a:solidFill>
              <a:highlight>
                <a:srgbClr val="FFF2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111575"/>
            <a:ext cx="3113700" cy="44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920"/>
              <a:t>Effective Decisions</a:t>
            </a:r>
            <a:endParaRPr sz="1920"/>
          </a:p>
        </p:txBody>
      </p:sp>
      <p:sp>
        <p:nvSpPr>
          <p:cNvPr id="93" name="Google Shape;93;p18"/>
          <p:cNvSpPr txBox="1"/>
          <p:nvPr>
            <p:ph idx="1" type="body"/>
          </p:nvPr>
        </p:nvSpPr>
        <p:spPr>
          <a:xfrm>
            <a:off x="311700" y="557975"/>
            <a:ext cx="3999900" cy="40110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n-GB">
                <a:solidFill>
                  <a:schemeClr val="dk1"/>
                </a:solidFill>
                <a:highlight>
                  <a:srgbClr val="EAD1DC"/>
                </a:highlight>
              </a:rPr>
              <a:t>One such big decision was acquisition of Eicher Motors in 2005, which thrust TAFE into the number two spot in the country. </a:t>
            </a:r>
            <a:endParaRPr>
              <a:solidFill>
                <a:schemeClr val="dk1"/>
              </a:solidFill>
              <a:highlight>
                <a:srgbClr val="EAD1DC"/>
              </a:highlight>
            </a:endParaRPr>
          </a:p>
          <a:p>
            <a:pPr indent="0" lvl="0" marL="0" rtl="0" algn="just">
              <a:spcBef>
                <a:spcPts val="1200"/>
              </a:spcBef>
              <a:spcAft>
                <a:spcPts val="0"/>
              </a:spcAft>
              <a:buNone/>
            </a:pPr>
            <a:r>
              <a:rPr lang="en-GB">
                <a:solidFill>
                  <a:schemeClr val="dk1"/>
                </a:solidFill>
                <a:highlight>
                  <a:srgbClr val="EAD1DC"/>
                </a:highlight>
              </a:rPr>
              <a:t>Even during times of economic downturn, Mallika Srinivasan, made decisions that were beneficial to the company. </a:t>
            </a:r>
            <a:endParaRPr>
              <a:solidFill>
                <a:schemeClr val="dk1"/>
              </a:solidFill>
              <a:highlight>
                <a:srgbClr val="EAD1DC"/>
              </a:highlight>
            </a:endParaRPr>
          </a:p>
          <a:p>
            <a:pPr indent="0" lvl="0" marL="0" rtl="0" algn="just">
              <a:spcBef>
                <a:spcPts val="1200"/>
              </a:spcBef>
              <a:spcAft>
                <a:spcPts val="0"/>
              </a:spcAft>
              <a:buNone/>
            </a:pPr>
            <a:r>
              <a:rPr lang="en-GB">
                <a:solidFill>
                  <a:schemeClr val="dk1"/>
                </a:solidFill>
                <a:highlight>
                  <a:srgbClr val="EAD1DC"/>
                </a:highlight>
              </a:rPr>
              <a:t>When sales began falling, she insisted the company to prioritise research and development so that when the market recovered, new models could roll out and challenge their competitors’ products. </a:t>
            </a:r>
            <a:endParaRPr>
              <a:solidFill>
                <a:schemeClr val="dk1"/>
              </a:solidFill>
              <a:highlight>
                <a:srgbClr val="EAD1DC"/>
              </a:highlight>
            </a:endParaRPr>
          </a:p>
          <a:p>
            <a:pPr indent="0" lvl="0" marL="0" rtl="0" algn="just">
              <a:spcBef>
                <a:spcPts val="1200"/>
              </a:spcBef>
              <a:spcAft>
                <a:spcPts val="1200"/>
              </a:spcAft>
              <a:buNone/>
            </a:pPr>
            <a:r>
              <a:rPr lang="en-GB">
                <a:solidFill>
                  <a:schemeClr val="dk1"/>
                </a:solidFill>
                <a:highlight>
                  <a:srgbClr val="EAD1DC"/>
                </a:highlight>
              </a:rPr>
              <a:t>It was successful initiative leading to TAFE recording a profit that year when most companies could not.  </a:t>
            </a:r>
            <a:endParaRPr>
              <a:solidFill>
                <a:schemeClr val="dk1"/>
              </a:solidFill>
              <a:highlight>
                <a:srgbClr val="EAD1DC"/>
              </a:highlight>
            </a:endParaRPr>
          </a:p>
        </p:txBody>
      </p:sp>
      <p:sp>
        <p:nvSpPr>
          <p:cNvPr id="94" name="Google Shape;94;p18"/>
          <p:cNvSpPr txBox="1"/>
          <p:nvPr>
            <p:ph idx="2" type="body"/>
          </p:nvPr>
        </p:nvSpPr>
        <p:spPr>
          <a:xfrm>
            <a:off x="4832400" y="334725"/>
            <a:ext cx="3999900" cy="42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highlight>
                  <a:srgbClr val="EAD1DC"/>
                </a:highlight>
              </a:rPr>
              <a:t>She also made </a:t>
            </a:r>
            <a:r>
              <a:rPr lang="en-GB">
                <a:solidFill>
                  <a:schemeClr val="dk1"/>
                </a:solidFill>
                <a:highlight>
                  <a:srgbClr val="EAD1DC"/>
                </a:highlight>
              </a:rPr>
              <a:t>export</a:t>
            </a:r>
            <a:r>
              <a:rPr lang="en-GB">
                <a:solidFill>
                  <a:schemeClr val="dk1"/>
                </a:solidFill>
                <a:highlight>
                  <a:srgbClr val="EAD1DC"/>
                </a:highlight>
              </a:rPr>
              <a:t> a key part of TAFE’s strategies.</a:t>
            </a:r>
            <a:endParaRPr>
              <a:solidFill>
                <a:schemeClr val="dk1"/>
              </a:solidFill>
              <a:highlight>
                <a:srgbClr val="EAD1DC"/>
              </a:highlight>
            </a:endParaRPr>
          </a:p>
          <a:p>
            <a:pPr indent="0" lvl="0" marL="0" rtl="0" algn="l">
              <a:spcBef>
                <a:spcPts val="1200"/>
              </a:spcBef>
              <a:spcAft>
                <a:spcPts val="0"/>
              </a:spcAft>
              <a:buNone/>
            </a:pPr>
            <a:r>
              <a:rPr lang="en-GB">
                <a:solidFill>
                  <a:schemeClr val="dk1"/>
                </a:solidFill>
                <a:highlight>
                  <a:srgbClr val="EAD1DC"/>
                </a:highlight>
              </a:rPr>
              <a:t>She set up a </a:t>
            </a:r>
            <a:r>
              <a:rPr lang="en-GB">
                <a:solidFill>
                  <a:schemeClr val="dk1"/>
                </a:solidFill>
                <a:highlight>
                  <a:srgbClr val="EAD1DC"/>
                </a:highlight>
              </a:rPr>
              <a:t>manufacturing</a:t>
            </a:r>
            <a:r>
              <a:rPr lang="en-GB">
                <a:solidFill>
                  <a:schemeClr val="dk1"/>
                </a:solidFill>
                <a:highlight>
                  <a:srgbClr val="EAD1DC"/>
                </a:highlight>
              </a:rPr>
              <a:t> plant in Turkey in 2010 to increase TAFE’s market and customers. </a:t>
            </a:r>
            <a:endParaRPr>
              <a:solidFill>
                <a:schemeClr val="dk1"/>
              </a:solidFill>
              <a:highlight>
                <a:srgbClr val="EAD1DC"/>
              </a:highlight>
            </a:endParaRPr>
          </a:p>
          <a:p>
            <a:pPr indent="0" lvl="0" marL="0" rtl="0" algn="l">
              <a:spcBef>
                <a:spcPts val="1200"/>
              </a:spcBef>
              <a:spcAft>
                <a:spcPts val="0"/>
              </a:spcAft>
              <a:buNone/>
            </a:pPr>
            <a:r>
              <a:rPr lang="en-GB">
                <a:solidFill>
                  <a:schemeClr val="dk1"/>
                </a:solidFill>
                <a:highlight>
                  <a:srgbClr val="EAD1DC"/>
                </a:highlight>
              </a:rPr>
              <a:t>She began to increase plants to supply </a:t>
            </a:r>
            <a:r>
              <a:rPr lang="en-GB">
                <a:solidFill>
                  <a:schemeClr val="dk1"/>
                </a:solidFill>
                <a:highlight>
                  <a:srgbClr val="EAD1DC"/>
                </a:highlight>
              </a:rPr>
              <a:t>tractors</a:t>
            </a:r>
            <a:r>
              <a:rPr lang="en-GB">
                <a:solidFill>
                  <a:schemeClr val="dk1"/>
                </a:solidFill>
                <a:highlight>
                  <a:srgbClr val="EAD1DC"/>
                </a:highlight>
              </a:rPr>
              <a:t> to African countries also. </a:t>
            </a:r>
            <a:endParaRPr>
              <a:solidFill>
                <a:schemeClr val="dk1"/>
              </a:solidFill>
              <a:highlight>
                <a:srgbClr val="EAD1DC"/>
              </a:highlight>
            </a:endParaRPr>
          </a:p>
          <a:p>
            <a:pPr indent="0" lvl="0" marL="0" rtl="0" algn="l">
              <a:spcBef>
                <a:spcPts val="1200"/>
              </a:spcBef>
              <a:spcAft>
                <a:spcPts val="1200"/>
              </a:spcAft>
              <a:buNone/>
            </a:pPr>
            <a:r>
              <a:rPr lang="en-GB">
                <a:solidFill>
                  <a:schemeClr val="dk1"/>
                </a:solidFill>
                <a:highlight>
                  <a:srgbClr val="EAD1DC"/>
                </a:highlight>
              </a:rPr>
              <a:t>Further she </a:t>
            </a:r>
            <a:r>
              <a:rPr lang="en-GB">
                <a:solidFill>
                  <a:schemeClr val="dk1"/>
                </a:solidFill>
                <a:highlight>
                  <a:srgbClr val="EAD1DC"/>
                </a:highlight>
              </a:rPr>
              <a:t>strengthened TAFE with its tie up with Agco Corp, a Georgia-based farm equipment maker, for distribution in the US. It was no surprise that in 2012 she own a leadership award for designing and developing farm equipment relevant to Indian farmers, and for taking TAFE all the way to the top. </a:t>
            </a:r>
            <a:r>
              <a:rPr lang="en-GB">
                <a:solidFill>
                  <a:schemeClr val="dk1"/>
                </a:solidFill>
                <a:highlight>
                  <a:srgbClr val="EAD1DC"/>
                </a:highlight>
              </a:rPr>
              <a:t>   </a:t>
            </a:r>
            <a:r>
              <a:rPr lang="en-GB"/>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133875"/>
            <a:ext cx="3705000" cy="446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rPr b="1" lang="en-GB" sz="2020"/>
              <a:t>Mallika experienced major trials </a:t>
            </a:r>
            <a:endParaRPr b="1" sz="2020"/>
          </a:p>
        </p:txBody>
      </p:sp>
      <p:sp>
        <p:nvSpPr>
          <p:cNvPr id="100" name="Google Shape;100;p19"/>
          <p:cNvSpPr txBox="1"/>
          <p:nvPr>
            <p:ph idx="1" type="body"/>
          </p:nvPr>
        </p:nvSpPr>
        <p:spPr>
          <a:xfrm>
            <a:off x="311700" y="580275"/>
            <a:ext cx="8614200" cy="398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solidFill>
                  <a:schemeClr val="dk1"/>
                </a:solidFill>
                <a:highlight>
                  <a:srgbClr val="D9EAD3"/>
                </a:highlight>
              </a:rPr>
              <a:t>Mallika experienced major trials during </a:t>
            </a:r>
            <a:r>
              <a:rPr lang="en-GB" sz="1700">
                <a:solidFill>
                  <a:schemeClr val="dk1"/>
                </a:solidFill>
                <a:highlight>
                  <a:srgbClr val="D9EAD3"/>
                </a:highlight>
              </a:rPr>
              <a:t>company</a:t>
            </a:r>
            <a:r>
              <a:rPr lang="en-GB" sz="1700">
                <a:solidFill>
                  <a:schemeClr val="dk1"/>
                </a:solidFill>
                <a:highlight>
                  <a:srgbClr val="D9EAD3"/>
                </a:highlight>
              </a:rPr>
              <a:t>’s explosive growth. In the late 2000s her father passed away. He had been her anchor and her rock guiding her in the right direction. </a:t>
            </a:r>
            <a:endParaRPr sz="1700">
              <a:solidFill>
                <a:schemeClr val="dk1"/>
              </a:solidFill>
              <a:highlight>
                <a:srgbClr val="D9EAD3"/>
              </a:highlight>
            </a:endParaRPr>
          </a:p>
          <a:p>
            <a:pPr indent="0" lvl="0" marL="0" rtl="0" algn="l">
              <a:spcBef>
                <a:spcPts val="1200"/>
              </a:spcBef>
              <a:spcAft>
                <a:spcPts val="0"/>
              </a:spcAft>
              <a:buNone/>
            </a:pPr>
            <a:r>
              <a:rPr lang="en-GB" sz="1700">
                <a:solidFill>
                  <a:schemeClr val="dk1"/>
                </a:solidFill>
                <a:highlight>
                  <a:srgbClr val="D9EAD3"/>
                </a:highlight>
              </a:rPr>
              <a:t>Months after her father’s death, her sister passed away. Two major losses within her family and she still was able to steer the company professionally without letting her  personal grief overwhelm her professional responsibilities. </a:t>
            </a:r>
            <a:endParaRPr sz="1700">
              <a:solidFill>
                <a:schemeClr val="dk1"/>
              </a:solidFill>
              <a:highlight>
                <a:srgbClr val="D9EAD3"/>
              </a:highlight>
            </a:endParaRPr>
          </a:p>
          <a:p>
            <a:pPr indent="0" lvl="0" marL="0" rtl="0" algn="l">
              <a:spcBef>
                <a:spcPts val="1200"/>
              </a:spcBef>
              <a:spcAft>
                <a:spcPts val="1200"/>
              </a:spcAft>
              <a:buNone/>
            </a:pPr>
            <a:r>
              <a:rPr lang="en-GB" sz="1700">
                <a:solidFill>
                  <a:schemeClr val="dk1"/>
                </a:solidFill>
                <a:highlight>
                  <a:srgbClr val="D9EAD3"/>
                </a:highlight>
              </a:rPr>
              <a:t>And then in 2008, her mother left for heavenly abode. Mallika had lost her family. But yet she managed. The way in which she managed the company during that period was a source of inspiration for many of her employees.   </a:t>
            </a:r>
            <a:endParaRPr sz="1700">
              <a:solidFill>
                <a:schemeClr val="dk1"/>
              </a:solidFill>
              <a:highlight>
                <a:srgbClr val="D9EAD3"/>
              </a:highlight>
            </a:endParaRPr>
          </a:p>
        </p:txBody>
      </p:sp>
      <p:sp>
        <p:nvSpPr>
          <p:cNvPr id="101" name="Google Shape;101;p19"/>
          <p:cNvSpPr txBox="1"/>
          <p:nvPr>
            <p:ph idx="2" type="body"/>
          </p:nvPr>
        </p:nvSpPr>
        <p:spPr>
          <a:xfrm>
            <a:off x="6460050" y="3771150"/>
            <a:ext cx="2372100" cy="79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